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6" r:id="rId4"/>
    <p:sldId id="259" r:id="rId5"/>
    <p:sldId id="265" r:id="rId6"/>
    <p:sldId id="266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983"/>
    <a:srgbClr val="A5EF9B"/>
    <a:srgbClr val="ECFAA8"/>
    <a:srgbClr val="8BEA7E"/>
    <a:srgbClr val="D1FCA6"/>
    <a:srgbClr val="EAF648"/>
    <a:srgbClr val="F1F987"/>
    <a:srgbClr val="F7FCDC"/>
    <a:srgbClr val="DFF474"/>
    <a:srgbClr val="CCF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658" y="8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0"/>
                <a:lumOff val="100000"/>
              </a:schemeClr>
            </a:gs>
            <a:gs pos="45000">
              <a:srgbClr val="E6FBE3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0"/>
                <a:lumOff val="100000"/>
              </a:schemeClr>
            </a:gs>
            <a:gs pos="48000">
              <a:srgbClr val="A5EF9B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5656" y="2204864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XII </a:t>
            </a:r>
            <a:r>
              <a:rPr lang="ru-RU" sz="2400" b="1" dirty="0" smtClean="0"/>
              <a:t>Всероссийский форум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55976" y="3035861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«ВМЕСТЕ – </a:t>
            </a:r>
          </a:p>
          <a:p>
            <a:r>
              <a:rPr lang="ru-RU" sz="2400" dirty="0" smtClean="0"/>
              <a:t>  РАДИ ДЕТЕЙ!»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5656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Концептуальные подходы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796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6246" y="10482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XII </a:t>
            </a:r>
            <a:r>
              <a:rPr lang="ru-RU" b="1" dirty="0" smtClean="0"/>
              <a:t>Всероссийский форум </a:t>
            </a:r>
            <a:r>
              <a:rPr lang="ru-RU" b="1" dirty="0"/>
              <a:t>«Вместе – ради детей!»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175791" y="333647"/>
            <a:ext cx="8760363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7109" y="1026764"/>
            <a:ext cx="7920881" cy="796331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65236" y="11715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Организаторы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843808" y="1012550"/>
            <a:ext cx="6055756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ru-RU" sz="1600" dirty="0" smtClean="0"/>
              <a:t>Фонд поддержки детей, находящихся в трудной жизненной ситуации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853527" y="1438505"/>
            <a:ext cx="5904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Правительство Ханты-Мансийского автономного округа - Югры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60167" y="1823095"/>
            <a:ext cx="8424936" cy="932256"/>
          </a:xfrm>
          <a:prstGeom prst="rect">
            <a:avLst/>
          </a:prstGeom>
          <a:gradFill flip="none" rotWithShape="1">
            <a:gsLst>
              <a:gs pos="0">
                <a:srgbClr val="CCF6C6"/>
              </a:gs>
              <a:gs pos="100000">
                <a:srgbClr val="8BEA7E">
                  <a:lumMod val="45000"/>
                  <a:lumOff val="55000"/>
                </a:srgb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74079" y="1944923"/>
            <a:ext cx="1224136" cy="57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ru-RU" dirty="0" smtClean="0"/>
              <a:t>Ключевые партнеры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808439" y="1823095"/>
            <a:ext cx="5976664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ru-RU" dirty="0" smtClean="0"/>
              <a:t>Органы исполнительной власти субъектов Российской Федерации – </a:t>
            </a:r>
            <a:r>
              <a:rPr lang="ru-RU" dirty="0" err="1" smtClean="0"/>
              <a:t>соорганизаторы</a:t>
            </a:r>
            <a:r>
              <a:rPr lang="ru-RU" dirty="0" smtClean="0"/>
              <a:t> мероприятий деловой программы Форума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9147" y="2755351"/>
            <a:ext cx="8921285" cy="2117711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56952" y="2697948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Тема форума: </a:t>
            </a:r>
            <a:r>
              <a:rPr lang="ru-RU" sz="2000" b="1" dirty="0"/>
              <a:t>«Новые решения для благополучия детей</a:t>
            </a:r>
            <a:r>
              <a:rPr lang="ru-RU" sz="2000" b="1" dirty="0" smtClean="0"/>
              <a:t>»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95260" y="3097105"/>
            <a:ext cx="8604304" cy="165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40"/>
              </a:lnSpc>
              <a:spcAft>
                <a:spcPts val="600"/>
              </a:spcAft>
            </a:pPr>
            <a:r>
              <a:rPr lang="ru-RU" b="1" dirty="0"/>
              <a:t>	</a:t>
            </a:r>
            <a:r>
              <a:rPr lang="ru-RU" b="1" dirty="0" smtClean="0"/>
              <a:t>С</a:t>
            </a:r>
            <a:r>
              <a:rPr lang="ru-RU" dirty="0" smtClean="0"/>
              <a:t>охранение </a:t>
            </a:r>
            <a:r>
              <a:rPr lang="ru-RU" dirty="0"/>
              <a:t>и восстановление семейного окружения </a:t>
            </a:r>
            <a:r>
              <a:rPr lang="ru-RU" dirty="0" smtClean="0"/>
              <a:t>ребенка. Эффективные   	профессиональные </a:t>
            </a:r>
            <a:r>
              <a:rPr lang="ru-RU" dirty="0"/>
              <a:t>способы содействия</a:t>
            </a:r>
          </a:p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b="1" dirty="0" smtClean="0"/>
              <a:t>	Р</a:t>
            </a:r>
            <a:r>
              <a:rPr lang="ru-RU" dirty="0" smtClean="0"/>
              <a:t>анняя </a:t>
            </a:r>
            <a:r>
              <a:rPr lang="ru-RU" dirty="0"/>
              <a:t>помощь. Развитие современных социальных </a:t>
            </a:r>
            <a:r>
              <a:rPr lang="ru-RU" dirty="0" smtClean="0"/>
              <a:t>практик </a:t>
            </a:r>
            <a:endParaRPr lang="ru-RU" dirty="0"/>
          </a:p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b="1" dirty="0" smtClean="0"/>
              <a:t>	С</a:t>
            </a:r>
            <a:r>
              <a:rPr lang="ru-RU" dirty="0" smtClean="0"/>
              <a:t>оциальное </a:t>
            </a:r>
            <a:r>
              <a:rPr lang="ru-RU" dirty="0"/>
              <a:t>сопровождение семей с </a:t>
            </a:r>
            <a:r>
              <a:rPr lang="ru-RU" dirty="0" smtClean="0"/>
              <a:t>детьми. Объединение </a:t>
            </a:r>
            <a:r>
              <a:rPr lang="ru-RU" dirty="0"/>
              <a:t>ресурсов и </a:t>
            </a:r>
            <a:r>
              <a:rPr lang="ru-RU" dirty="0" smtClean="0"/>
              <a:t>	возможностей</a:t>
            </a:r>
            <a:endParaRPr lang="ru-RU" b="1" dirty="0"/>
          </a:p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b="1" dirty="0" smtClean="0"/>
              <a:t>	Б</a:t>
            </a:r>
            <a:r>
              <a:rPr lang="ru-RU" dirty="0" smtClean="0"/>
              <a:t>езопасное </a:t>
            </a:r>
            <a:r>
              <a:rPr lang="ru-RU" dirty="0"/>
              <a:t>детство. Условия. Меры </a:t>
            </a:r>
            <a:r>
              <a:rPr lang="ru-RU" dirty="0" smtClean="0"/>
              <a:t>обеспечения. Помощь</a:t>
            </a:r>
            <a:endParaRPr lang="ru-RU" dirty="0"/>
          </a:p>
          <a:p>
            <a:pPr>
              <a:lnSpc>
                <a:spcPts val="1440"/>
              </a:lnSpc>
            </a:pPr>
            <a:r>
              <a:rPr lang="ru-RU" b="1" dirty="0" smtClean="0"/>
              <a:t>	П</a:t>
            </a:r>
            <a:r>
              <a:rPr lang="ru-RU" dirty="0" smtClean="0"/>
              <a:t>убличное представление результатов </a:t>
            </a:r>
            <a:r>
              <a:rPr lang="ru-RU" dirty="0"/>
              <a:t>проектной </a:t>
            </a:r>
            <a:r>
              <a:rPr lang="ru-RU" dirty="0" smtClean="0"/>
              <a:t>деятельности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5081" y="4875182"/>
            <a:ext cx="8424936" cy="519662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55576" y="4907992"/>
            <a:ext cx="1261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Участники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87108" y="5394844"/>
            <a:ext cx="8061356" cy="1388509"/>
          </a:xfrm>
          <a:prstGeom prst="rect">
            <a:avLst/>
          </a:prstGeom>
          <a:gradFill flip="none" rotWithShape="1">
            <a:gsLst>
              <a:gs pos="0">
                <a:srgbClr val="CCF6C6"/>
              </a:gs>
              <a:gs pos="100000">
                <a:srgbClr val="8BEA7E">
                  <a:lumMod val="45000"/>
                  <a:lumOff val="55000"/>
                </a:srgb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754980" y="5630257"/>
            <a:ext cx="1629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Формат </a:t>
            </a:r>
          </a:p>
          <a:p>
            <a:r>
              <a:rPr lang="ru-RU" dirty="0" smtClean="0"/>
              <a:t>очно-заочный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853527" y="5432340"/>
            <a:ext cx="6070739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  <a:spcAft>
                <a:spcPts val="600"/>
              </a:spcAft>
            </a:pPr>
            <a:r>
              <a:rPr lang="ru-RU" sz="1600" dirty="0" smtClean="0"/>
              <a:t>Очные мероприятия в Ханты-Мансийском автономном округе. Очные мероприятия в субъектах Российской Федерации (с     трансляцией на электронном ресурсе форума)</a:t>
            </a:r>
            <a:endParaRPr lang="ru-RU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843808" y="6089099"/>
            <a:ext cx="5476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Мероприятия на электронном ресурсе форума </a:t>
            </a:r>
            <a:endParaRPr lang="ru-RU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843808" y="6335774"/>
            <a:ext cx="53635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Мероприятия на региональных электронных ресурсах</a:t>
            </a:r>
            <a:endParaRPr lang="ru-RU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843808" y="4815659"/>
            <a:ext cx="56443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ru-RU" sz="1600" dirty="0" smtClean="0"/>
              <a:t>Делегации субъектов Российской Федерации, муниципальных образований, некоммерческих организаций</a:t>
            </a:r>
            <a:endParaRPr lang="ru-RU" sz="1600" dirty="0"/>
          </a:p>
        </p:txBody>
      </p:sp>
      <p:sp>
        <p:nvSpPr>
          <p:cNvPr id="26" name="Прямоугольник 25"/>
          <p:cNvSpPr/>
          <p:nvPr/>
        </p:nvSpPr>
        <p:spPr>
          <a:xfrm rot="16200000" flipV="1">
            <a:off x="8724398" y="6666857"/>
            <a:ext cx="340090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8879590" y="65050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043608" y="548681"/>
            <a:ext cx="7276228" cy="443838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903570" y="601323"/>
            <a:ext cx="58815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Тиражирование эффективных социальных практик</a:t>
            </a:r>
            <a:endParaRPr lang="ru-RU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1146646" y="555983"/>
            <a:ext cx="882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Цель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7807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395537" y="6139173"/>
            <a:ext cx="8352928" cy="672609"/>
          </a:xfrm>
          <a:prstGeom prst="rect">
            <a:avLst/>
          </a:prstGeom>
          <a:solidFill>
            <a:srgbClr val="F1F98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395537" y="6139772"/>
            <a:ext cx="8352928" cy="335705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82720" y="1505816"/>
            <a:ext cx="4339795" cy="2859288"/>
          </a:xfrm>
          <a:prstGeom prst="rect">
            <a:avLst/>
          </a:prstGeom>
          <a:gradFill flip="none" rotWithShape="1">
            <a:gsLst>
              <a:gs pos="0">
                <a:srgbClr val="CCF6C6"/>
              </a:gs>
              <a:gs pos="100000">
                <a:srgbClr val="8BEA7E">
                  <a:lumMod val="45000"/>
                  <a:lumOff val="55000"/>
                </a:srgb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Выноска со стрелкой вправо 59"/>
          <p:cNvSpPr/>
          <p:nvPr/>
        </p:nvSpPr>
        <p:spPr>
          <a:xfrm rot="5400000">
            <a:off x="1938991" y="-543645"/>
            <a:ext cx="830108" cy="4342649"/>
          </a:xfrm>
          <a:prstGeom prst="rightArrowCallout">
            <a:avLst>
              <a:gd name="adj1" fmla="val 58255"/>
              <a:gd name="adj2" fmla="val 31784"/>
              <a:gd name="adj3" fmla="val 16450"/>
              <a:gd name="adj4" fmla="val 90573"/>
            </a:avLst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8865" y="100712"/>
            <a:ext cx="8849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Архитектура </a:t>
            </a:r>
            <a:r>
              <a:rPr lang="en-US" sz="1400" b="1" dirty="0" smtClean="0"/>
              <a:t>XII </a:t>
            </a:r>
            <a:r>
              <a:rPr lang="ru-RU" sz="1400" b="1" dirty="0" smtClean="0"/>
              <a:t>Всероссийского форума «Вместе – ради детей!» (составные части программы форума)</a:t>
            </a:r>
            <a:endParaRPr lang="ru-RU" sz="1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3" y="486293"/>
            <a:ext cx="8208912" cy="322285"/>
          </a:xfrm>
          <a:prstGeom prst="rect">
            <a:avLst/>
          </a:prstGeom>
          <a:solidFill>
            <a:srgbClr val="F1F98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49390" y="442126"/>
            <a:ext cx="8385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Открытие форума. Пленарная сессия «Новые решения для благополучия детей»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82720" y="876919"/>
            <a:ext cx="8804523" cy="335705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49390" y="881734"/>
            <a:ext cx="8299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Деловые мероприятия форума</a:t>
            </a:r>
            <a:endParaRPr lang="ru-RU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13427" y="2292483"/>
            <a:ext cx="4309089" cy="27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Aft>
                <a:spcPts val="300"/>
              </a:spcAft>
            </a:pPr>
            <a:r>
              <a:rPr lang="ru-RU" sz="1400" b="1" dirty="0" smtClean="0"/>
              <a:t>  </a:t>
            </a:r>
            <a:endParaRPr lang="ru-RU" sz="1400" dirty="0"/>
          </a:p>
        </p:txBody>
      </p:sp>
      <p:sp>
        <p:nvSpPr>
          <p:cNvPr id="30" name="Прямоугольник 29"/>
          <p:cNvSpPr/>
          <p:nvPr/>
        </p:nvSpPr>
        <p:spPr>
          <a:xfrm rot="10800000" flipV="1">
            <a:off x="185409" y="374817"/>
            <a:ext cx="8760363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565591" y="1503562"/>
            <a:ext cx="4421652" cy="2861542"/>
          </a:xfrm>
          <a:prstGeom prst="rect">
            <a:avLst/>
          </a:prstGeom>
          <a:gradFill flip="none" rotWithShape="1">
            <a:gsLst>
              <a:gs pos="0">
                <a:srgbClr val="CCF6C6"/>
              </a:gs>
              <a:gs pos="100000">
                <a:srgbClr val="8BEA7E">
                  <a:lumMod val="45000"/>
                  <a:lumOff val="55000"/>
                </a:srgb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Выноска со стрелкой вправо 32"/>
          <p:cNvSpPr/>
          <p:nvPr/>
        </p:nvSpPr>
        <p:spPr>
          <a:xfrm rot="5400000">
            <a:off x="6348800" y="-596836"/>
            <a:ext cx="830108" cy="4449029"/>
          </a:xfrm>
          <a:prstGeom prst="rightArrowCallout">
            <a:avLst>
              <a:gd name="adj1" fmla="val 58255"/>
              <a:gd name="adj2" fmla="val 31784"/>
              <a:gd name="adj3" fmla="val 16450"/>
              <a:gd name="adj4" fmla="val 90573"/>
            </a:avLst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38864" y="6139173"/>
            <a:ext cx="88129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Региональные программы (региональная социальная неделя) в дни работы форума</a:t>
            </a:r>
            <a:endParaRPr lang="ru-RU" sz="1400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127213" y="4566335"/>
            <a:ext cx="8872807" cy="1572837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Выноска со стрелкой вправо 45"/>
          <p:cNvSpPr/>
          <p:nvPr/>
        </p:nvSpPr>
        <p:spPr>
          <a:xfrm rot="5400000">
            <a:off x="4374333" y="127614"/>
            <a:ext cx="390208" cy="8912459"/>
          </a:xfrm>
          <a:prstGeom prst="rightArrowCallout">
            <a:avLst>
              <a:gd name="adj1" fmla="val 65340"/>
              <a:gd name="adj2" fmla="val 32670"/>
              <a:gd name="adj3" fmla="val 25000"/>
              <a:gd name="adj4" fmla="val 90573"/>
            </a:avLst>
          </a:prstGeom>
          <a:solidFill>
            <a:srgbClr val="F1F98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49390" y="4376411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В</a:t>
            </a:r>
            <a:r>
              <a:rPr lang="ru-RU" sz="1400" b="1" dirty="0" smtClean="0"/>
              <a:t>ыставка эффективных социальных практик</a:t>
            </a:r>
            <a:endParaRPr lang="ru-RU" sz="1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802324" y="6469869"/>
            <a:ext cx="40324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Закрытие форума</a:t>
            </a:r>
            <a:endParaRPr lang="ru-R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4411" y="6446950"/>
            <a:ext cx="4403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Церемония профессионального признания</a:t>
            </a:r>
            <a:endParaRPr lang="ru-RU" sz="1400" dirty="0"/>
          </a:p>
        </p:txBody>
      </p:sp>
      <p:sp>
        <p:nvSpPr>
          <p:cNvPr id="48" name="Прямоугольник 47"/>
          <p:cNvSpPr/>
          <p:nvPr/>
        </p:nvSpPr>
        <p:spPr>
          <a:xfrm rot="5400000" flipV="1">
            <a:off x="2500938" y="5408494"/>
            <a:ext cx="1179869" cy="45719"/>
          </a:xfrm>
          <a:prstGeom prst="rect">
            <a:avLst/>
          </a:prstGeom>
          <a:solidFill>
            <a:srgbClr val="8BEA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3207" y="4643538"/>
            <a:ext cx="3060941" cy="1764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ru-RU" sz="1300" b="1" dirty="0" smtClean="0"/>
              <a:t>П</a:t>
            </a:r>
            <a:r>
              <a:rPr lang="ru-RU" sz="1300" dirty="0" smtClean="0"/>
              <a:t>лощадки субъектов, муниципалитетов Российской Федерации</a:t>
            </a:r>
            <a:r>
              <a:rPr lang="ru-RU" sz="1400" dirty="0" smtClean="0"/>
              <a:t> </a:t>
            </a:r>
            <a:r>
              <a:rPr lang="ru-RU" sz="1050" dirty="0" smtClean="0"/>
              <a:t>(электронный ресурс, ХМАО-Югра)</a:t>
            </a:r>
          </a:p>
          <a:p>
            <a:pPr>
              <a:lnSpc>
                <a:spcPts val="1400"/>
              </a:lnSpc>
            </a:pPr>
            <a:r>
              <a:rPr lang="ru-RU" sz="1300" b="1" dirty="0" smtClean="0"/>
              <a:t>П</a:t>
            </a:r>
            <a:r>
              <a:rPr lang="ru-RU" sz="1300" dirty="0" smtClean="0"/>
              <a:t>лощадки Фонда </a:t>
            </a:r>
            <a:r>
              <a:rPr lang="ru-RU" sz="1050" dirty="0" smtClean="0"/>
              <a:t>(электронный ресурс, ХМАО-Югра)</a:t>
            </a:r>
          </a:p>
          <a:p>
            <a:pPr>
              <a:lnSpc>
                <a:spcPts val="1400"/>
              </a:lnSpc>
            </a:pPr>
            <a:r>
              <a:rPr lang="ru-RU" sz="1300" b="1" dirty="0" smtClean="0"/>
              <a:t>П</a:t>
            </a:r>
            <a:r>
              <a:rPr lang="ru-RU" sz="1300" dirty="0" smtClean="0"/>
              <a:t>лощадки ХМАО- </a:t>
            </a:r>
            <a:r>
              <a:rPr lang="ru-RU" sz="1300" dirty="0"/>
              <a:t>Югра </a:t>
            </a:r>
            <a:r>
              <a:rPr lang="ru-RU" sz="1050" dirty="0"/>
              <a:t>(электронный ресурс, ХМАО-Югра)</a:t>
            </a:r>
            <a:endParaRPr lang="ru-RU" sz="1050" dirty="0" smtClean="0"/>
          </a:p>
          <a:p>
            <a:r>
              <a:rPr lang="ru-RU" sz="1300" b="1" dirty="0" smtClean="0"/>
              <a:t>В</a:t>
            </a:r>
            <a:r>
              <a:rPr lang="ru-RU" sz="1300" dirty="0" smtClean="0"/>
              <a:t>ыставки </a:t>
            </a:r>
            <a:r>
              <a:rPr lang="ru-RU" sz="1300" dirty="0"/>
              <a:t>в регионах </a:t>
            </a:r>
          </a:p>
          <a:p>
            <a:endParaRPr lang="ru-RU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3076267" y="4756433"/>
            <a:ext cx="330706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/>
              <a:t>Т</a:t>
            </a:r>
            <a:r>
              <a:rPr lang="ru-RU" sz="1200" dirty="0"/>
              <a:t>ематические </a:t>
            </a:r>
            <a:r>
              <a:rPr lang="ru-RU" sz="1200" dirty="0" smtClean="0"/>
              <a:t>выставки региональных материалов </a:t>
            </a:r>
            <a:r>
              <a:rPr lang="ru-RU" sz="1100" dirty="0" smtClean="0"/>
              <a:t>(электронный ресурс </a:t>
            </a:r>
            <a:r>
              <a:rPr lang="ru-RU" sz="1100" dirty="0"/>
              <a:t>форума</a:t>
            </a:r>
            <a:r>
              <a:rPr lang="ru-RU" sz="1100" dirty="0" smtClean="0"/>
              <a:t>)</a:t>
            </a:r>
            <a:r>
              <a:rPr lang="ru-RU" sz="1200" dirty="0" smtClean="0"/>
              <a:t>:</a:t>
            </a:r>
          </a:p>
          <a:p>
            <a:pPr algn="just">
              <a:lnSpc>
                <a:spcPts val="1400"/>
              </a:lnSpc>
            </a:pPr>
            <a:r>
              <a:rPr lang="ru-RU" sz="1200" dirty="0" smtClean="0"/>
              <a:t>   </a:t>
            </a:r>
            <a:r>
              <a:rPr lang="ru-RU" sz="1200" b="1" dirty="0" smtClean="0"/>
              <a:t>Д</a:t>
            </a:r>
            <a:r>
              <a:rPr lang="ru-RU" sz="1200" dirty="0" smtClean="0"/>
              <a:t>истанционные услуги     </a:t>
            </a:r>
            <a:r>
              <a:rPr lang="ru-RU" sz="1200" b="1" dirty="0" smtClean="0"/>
              <a:t>И</a:t>
            </a:r>
            <a:r>
              <a:rPr lang="ru-RU" sz="1200" dirty="0" smtClean="0"/>
              <a:t>нтернет </a:t>
            </a:r>
            <a:r>
              <a:rPr lang="ru-RU" sz="1200" dirty="0"/>
              <a:t>– </a:t>
            </a:r>
            <a:r>
              <a:rPr lang="ru-RU" sz="1200" dirty="0" smtClean="0"/>
              <a:t>сервисы</a:t>
            </a:r>
          </a:p>
          <a:p>
            <a:pPr algn="just">
              <a:lnSpc>
                <a:spcPts val="14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</a:t>
            </a:r>
            <a:r>
              <a:rPr lang="ru-RU" sz="1200" b="1" dirty="0" smtClean="0"/>
              <a:t>П</a:t>
            </a:r>
            <a:r>
              <a:rPr lang="ru-RU" sz="1200" dirty="0" smtClean="0"/>
              <a:t>рофессиональные </a:t>
            </a:r>
            <a:r>
              <a:rPr lang="ru-RU" sz="1200" dirty="0" err="1" smtClean="0"/>
              <a:t>стажировочные</a:t>
            </a:r>
            <a:r>
              <a:rPr lang="ru-RU" sz="1200" dirty="0" smtClean="0"/>
              <a:t> площадки                 </a:t>
            </a:r>
            <a:r>
              <a:rPr lang="ru-RU" sz="1200" b="1" dirty="0" smtClean="0"/>
              <a:t>И</a:t>
            </a:r>
            <a:r>
              <a:rPr lang="ru-RU" sz="1200" dirty="0" smtClean="0"/>
              <a:t>нформационно-просветительские </a:t>
            </a:r>
            <a:r>
              <a:rPr lang="ru-RU" sz="1200" dirty="0"/>
              <a:t>материалы региональных служб ДТД</a:t>
            </a:r>
          </a:p>
          <a:p>
            <a:pPr algn="just">
              <a:lnSpc>
                <a:spcPts val="1400"/>
              </a:lnSpc>
            </a:pP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6397932" y="5013308"/>
            <a:ext cx="2621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Г</a:t>
            </a:r>
            <a:r>
              <a:rPr lang="ru-RU" sz="1400" dirty="0" smtClean="0"/>
              <a:t>алерея лучших социальных практик – номинантов форума </a:t>
            </a:r>
            <a:r>
              <a:rPr lang="ru-RU" sz="1100" dirty="0" smtClean="0"/>
              <a:t>(электронный ресурс форума)</a:t>
            </a:r>
            <a:endParaRPr lang="ru-RU" sz="1100" dirty="0"/>
          </a:p>
        </p:txBody>
      </p:sp>
      <p:sp>
        <p:nvSpPr>
          <p:cNvPr id="49" name="TextBox 48"/>
          <p:cNvSpPr txBox="1"/>
          <p:nvPr/>
        </p:nvSpPr>
        <p:spPr>
          <a:xfrm>
            <a:off x="293852" y="1189511"/>
            <a:ext cx="4228664" cy="47705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Мероприятия Фонда и ключевых партнеров </a:t>
            </a:r>
          </a:p>
          <a:p>
            <a:pPr algn="ctr"/>
            <a:r>
              <a:rPr lang="ru-RU" sz="1100" b="1" dirty="0" smtClean="0"/>
              <a:t>Онлайн трансляция из регионов на электронном ресурсе форума</a:t>
            </a:r>
            <a:endParaRPr lang="ru-RU" sz="11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4563617" y="1189511"/>
            <a:ext cx="4424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Профессиональные площадки организаторов</a:t>
            </a:r>
            <a:r>
              <a:rPr lang="ru-RU" sz="1400" b="1" dirty="0"/>
              <a:t> </a:t>
            </a:r>
            <a:r>
              <a:rPr lang="ru-RU" sz="1400" b="1" dirty="0" smtClean="0"/>
              <a:t>форума  </a:t>
            </a:r>
            <a:r>
              <a:rPr lang="ru-RU" sz="1100" b="1" dirty="0" smtClean="0"/>
              <a:t>Очное участие делегатов, </a:t>
            </a:r>
          </a:p>
          <a:p>
            <a:pPr algn="ctr"/>
            <a:r>
              <a:rPr lang="ru-RU" sz="1100" b="1" dirty="0" smtClean="0"/>
              <a:t>онлайн-трансляции на электронном ресурсе форума</a:t>
            </a:r>
            <a:endParaRPr lang="ru-RU" sz="11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4604248" y="1935104"/>
            <a:ext cx="434761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ru-RU" sz="1200" dirty="0"/>
              <a:t> </a:t>
            </a:r>
            <a:r>
              <a:rPr lang="ru-RU" sz="1200" b="1" dirty="0" smtClean="0"/>
              <a:t>Э</a:t>
            </a:r>
            <a:r>
              <a:rPr lang="ru-RU" sz="1200" dirty="0" smtClean="0"/>
              <a:t>ффективные социальные практики Ханты-Мансийского автономного округа- Югры в интересах детей и семей с детьми</a:t>
            </a:r>
          </a:p>
          <a:p>
            <a:pPr>
              <a:lnSpc>
                <a:spcPts val="1700"/>
              </a:lnSpc>
            </a:pPr>
            <a:r>
              <a:rPr lang="ru-RU" sz="1200" b="1" dirty="0" smtClean="0"/>
              <a:t> Э</a:t>
            </a:r>
            <a:r>
              <a:rPr lang="ru-RU" sz="1200" dirty="0" smtClean="0"/>
              <a:t>кспертный клуб</a:t>
            </a:r>
          </a:p>
          <a:p>
            <a:pPr>
              <a:lnSpc>
                <a:spcPts val="1700"/>
              </a:lnSpc>
            </a:pPr>
            <a:r>
              <a:rPr lang="ru-RU" sz="1200" b="1" dirty="0" smtClean="0"/>
              <a:t> М</a:t>
            </a:r>
            <a:r>
              <a:rPr lang="ru-RU" sz="1200" dirty="0" smtClean="0"/>
              <a:t>униципальная гостиная</a:t>
            </a:r>
          </a:p>
          <a:p>
            <a:pPr>
              <a:lnSpc>
                <a:spcPts val="1700"/>
              </a:lnSpc>
            </a:pPr>
            <a:r>
              <a:rPr lang="ru-RU" sz="1200" b="1" dirty="0" smtClean="0"/>
              <a:t> К</a:t>
            </a:r>
            <a:r>
              <a:rPr lang="ru-RU" sz="1200" dirty="0" smtClean="0"/>
              <a:t>луб директоров организаций – носителей лучших социальных практик</a:t>
            </a:r>
          </a:p>
          <a:p>
            <a:pPr>
              <a:lnSpc>
                <a:spcPts val="1700"/>
              </a:lnSpc>
            </a:pPr>
            <a:r>
              <a:rPr lang="ru-RU" sz="1200" b="1" dirty="0" smtClean="0"/>
              <a:t> </a:t>
            </a:r>
            <a:r>
              <a:rPr lang="ru-RU" sz="1200" b="1" dirty="0" smtClean="0"/>
              <a:t>В</a:t>
            </a:r>
            <a:r>
              <a:rPr lang="ru-RU" sz="1200" dirty="0" smtClean="0"/>
              <a:t>сероссийский семинар-совещание руководителей </a:t>
            </a:r>
            <a:r>
              <a:rPr lang="ru-RU" sz="1200" dirty="0" smtClean="0"/>
              <a:t>и специалистов служб ДТД</a:t>
            </a:r>
          </a:p>
          <a:p>
            <a:pPr>
              <a:lnSpc>
                <a:spcPts val="1700"/>
              </a:lnSpc>
            </a:pPr>
            <a:r>
              <a:rPr lang="ru-RU" sz="1200" b="1" dirty="0" smtClean="0"/>
              <a:t> Э</a:t>
            </a:r>
            <a:r>
              <a:rPr lang="ru-RU" sz="1200" dirty="0" smtClean="0"/>
              <a:t>кспертно-консультационный </a:t>
            </a:r>
            <a:r>
              <a:rPr lang="ru-RU" sz="1200" dirty="0"/>
              <a:t>совет «Развитие партнерства Фонда, органов исполнительной власти, субъектов Российской Федерации, муниципалитетов и организаций. 2021-2023»</a:t>
            </a:r>
          </a:p>
          <a:p>
            <a:pPr>
              <a:lnSpc>
                <a:spcPts val="1700"/>
              </a:lnSpc>
            </a:pPr>
            <a:endParaRPr lang="ru-RU" sz="1200" dirty="0"/>
          </a:p>
        </p:txBody>
      </p:sp>
      <p:sp>
        <p:nvSpPr>
          <p:cNvPr id="53" name="Прямоугольник 52"/>
          <p:cNvSpPr/>
          <p:nvPr/>
        </p:nvSpPr>
        <p:spPr>
          <a:xfrm rot="5400000">
            <a:off x="5837650" y="5408495"/>
            <a:ext cx="1179868" cy="45719"/>
          </a:xfrm>
          <a:prstGeom prst="rect">
            <a:avLst/>
          </a:prstGeom>
          <a:solidFill>
            <a:srgbClr val="8BEA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162341" y="1988840"/>
            <a:ext cx="434062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40"/>
              </a:lnSpc>
            </a:pPr>
            <a:r>
              <a:rPr lang="ru-RU" sz="1200" dirty="0"/>
              <a:t>Конференция «</a:t>
            </a:r>
            <a:r>
              <a:rPr lang="ru-RU" sz="1200" b="1" dirty="0"/>
              <a:t>С</a:t>
            </a:r>
            <a:r>
              <a:rPr lang="ru-RU" sz="1200" dirty="0"/>
              <a:t>охранение и восстановление семейного окружения ребенка. Эффективные профессиональные способы содействия»</a:t>
            </a:r>
          </a:p>
          <a:p>
            <a:pPr>
              <a:lnSpc>
                <a:spcPts val="1440"/>
              </a:lnSpc>
            </a:pPr>
            <a:r>
              <a:rPr lang="ru-RU" sz="1200" dirty="0" smtClean="0"/>
              <a:t>Экспертные сессии:</a:t>
            </a:r>
          </a:p>
          <a:p>
            <a:pPr>
              <a:lnSpc>
                <a:spcPts val="14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</a:t>
            </a:r>
            <a:r>
              <a:rPr lang="ru-RU" sz="1200" dirty="0"/>
              <a:t>«</a:t>
            </a:r>
            <a:r>
              <a:rPr lang="ru-RU" sz="1200" b="1" dirty="0"/>
              <a:t>Р</a:t>
            </a:r>
            <a:r>
              <a:rPr lang="ru-RU" sz="1200" dirty="0"/>
              <a:t>анняя помощь. Развитие современных социальных </a:t>
            </a:r>
            <a:endParaRPr lang="ru-RU" sz="1200" dirty="0" smtClean="0"/>
          </a:p>
          <a:p>
            <a:pPr>
              <a:lnSpc>
                <a:spcPts val="14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 практик</a:t>
            </a:r>
            <a:r>
              <a:rPr lang="ru-RU" sz="1200" dirty="0"/>
              <a:t>» </a:t>
            </a:r>
          </a:p>
          <a:p>
            <a:pPr>
              <a:lnSpc>
                <a:spcPts val="1400"/>
              </a:lnSpc>
            </a:pPr>
            <a:r>
              <a:rPr lang="ru-RU" sz="1200" dirty="0" smtClean="0"/>
              <a:t>     «</a:t>
            </a:r>
            <a:r>
              <a:rPr lang="ru-RU" sz="1200" b="1" dirty="0"/>
              <a:t>С</a:t>
            </a:r>
            <a:r>
              <a:rPr lang="ru-RU" sz="1200" dirty="0"/>
              <a:t>оциальное сопровождение семей с детьми. </a:t>
            </a:r>
            <a:r>
              <a:rPr lang="ru-RU" sz="1200" dirty="0" smtClean="0"/>
              <a:t>  </a:t>
            </a:r>
          </a:p>
          <a:p>
            <a:pPr>
              <a:lnSpc>
                <a:spcPts val="1400"/>
              </a:lnSpc>
            </a:pPr>
            <a:r>
              <a:rPr lang="ru-RU" sz="1200" b="1" dirty="0" smtClean="0"/>
              <a:t>      </a:t>
            </a:r>
            <a:r>
              <a:rPr lang="ru-RU" sz="1200" dirty="0" smtClean="0"/>
              <a:t>Объединение </a:t>
            </a:r>
            <a:r>
              <a:rPr lang="ru-RU" sz="1200" dirty="0"/>
              <a:t>ресурсов и возможностей»</a:t>
            </a:r>
            <a:endParaRPr lang="ru-RU" sz="1200" b="1" dirty="0"/>
          </a:p>
          <a:p>
            <a:pPr>
              <a:lnSpc>
                <a:spcPts val="1400"/>
              </a:lnSpc>
            </a:pPr>
            <a:r>
              <a:rPr lang="ru-RU" sz="1200" dirty="0" smtClean="0"/>
              <a:t>Дискуссия </a:t>
            </a:r>
            <a:r>
              <a:rPr lang="ru-RU" sz="1200" dirty="0"/>
              <a:t>«</a:t>
            </a:r>
            <a:r>
              <a:rPr lang="ru-RU" sz="1200" b="1" dirty="0"/>
              <a:t>Б</a:t>
            </a:r>
            <a:r>
              <a:rPr lang="ru-RU" sz="1200" dirty="0"/>
              <a:t>езопасное детство. Условия. Меры обеспечения. Помощь»</a:t>
            </a:r>
          </a:p>
          <a:p>
            <a:pPr>
              <a:lnSpc>
                <a:spcPts val="1440"/>
              </a:lnSpc>
            </a:pPr>
            <a:r>
              <a:rPr lang="ru-RU" sz="1200" dirty="0" smtClean="0"/>
              <a:t>Мастер-класс </a:t>
            </a:r>
            <a:r>
              <a:rPr lang="ru-RU" sz="1200" dirty="0"/>
              <a:t>«</a:t>
            </a:r>
            <a:r>
              <a:rPr lang="ru-RU" sz="1200" b="1" dirty="0"/>
              <a:t>П</a:t>
            </a:r>
            <a:r>
              <a:rPr lang="ru-RU" sz="1200" dirty="0"/>
              <a:t>редставление результатов проектной деятельности </a:t>
            </a:r>
            <a:r>
              <a:rPr lang="ru-RU" sz="1200" dirty="0" smtClean="0"/>
              <a:t>»</a:t>
            </a:r>
            <a:endParaRPr lang="ru-RU" sz="1200" b="1" dirty="0"/>
          </a:p>
        </p:txBody>
      </p:sp>
      <p:sp>
        <p:nvSpPr>
          <p:cNvPr id="55" name="Овал 54"/>
          <p:cNvSpPr/>
          <p:nvPr/>
        </p:nvSpPr>
        <p:spPr>
          <a:xfrm>
            <a:off x="3174149" y="5274917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3174148" y="5445279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4860032" y="5274916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 rot="16200000" flipV="1">
            <a:off x="8724398" y="6666857"/>
            <a:ext cx="340090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874326" y="65213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213" y="3382963"/>
            <a:ext cx="42862" cy="4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Овал 37"/>
          <p:cNvSpPr/>
          <p:nvPr/>
        </p:nvSpPr>
        <p:spPr>
          <a:xfrm flipH="1" flipV="1">
            <a:off x="5076055" y="5623533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146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7978" y="116632"/>
            <a:ext cx="8928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Календарь событий </a:t>
            </a:r>
            <a:r>
              <a:rPr lang="en-US" sz="1400" b="1" dirty="0" smtClean="0"/>
              <a:t>XII </a:t>
            </a:r>
            <a:r>
              <a:rPr lang="ru-RU" sz="1400" b="1" dirty="0" smtClean="0"/>
              <a:t>Всероссийского форума </a:t>
            </a:r>
            <a:r>
              <a:rPr lang="ru-RU" sz="1400" b="1" dirty="0"/>
              <a:t>«Вместе – ради детей</a:t>
            </a:r>
            <a:r>
              <a:rPr lang="ru-RU" sz="1400" b="1" dirty="0" smtClean="0"/>
              <a:t>!»</a:t>
            </a: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209526" y="401549"/>
            <a:ext cx="8760363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68388" y="572336"/>
            <a:ext cx="8805551" cy="128733"/>
          </a:xfrm>
          <a:prstGeom prst="rect">
            <a:avLst/>
          </a:prstGeom>
          <a:solidFill>
            <a:srgbClr val="F1F98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1 день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182" y="701069"/>
            <a:ext cx="8807732" cy="1334276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15549" y="661950"/>
            <a:ext cx="8760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9.00-11.00</a:t>
            </a:r>
            <a:r>
              <a:rPr lang="ru-RU" sz="1600" dirty="0" smtClean="0"/>
              <a:t>  </a:t>
            </a:r>
            <a:r>
              <a:rPr lang="ru-RU" dirty="0" smtClean="0"/>
              <a:t>                 </a:t>
            </a:r>
            <a:r>
              <a:rPr lang="ru-RU" sz="1200" b="1" dirty="0" smtClean="0"/>
              <a:t>О</a:t>
            </a:r>
            <a:r>
              <a:rPr lang="ru-RU" sz="1200" dirty="0" smtClean="0"/>
              <a:t>ткрытие. Пленарная сессия «Новые решения для благополучия детей</a:t>
            </a:r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191474" y="950589"/>
            <a:ext cx="8750057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ru-RU" sz="1400" dirty="0" smtClean="0"/>
              <a:t>11.00-13.00</a:t>
            </a:r>
            <a:r>
              <a:rPr lang="ru-RU" dirty="0" smtClean="0"/>
              <a:t>                  </a:t>
            </a:r>
            <a:r>
              <a:rPr lang="ru-RU" sz="1200" b="1" dirty="0" smtClean="0"/>
              <a:t>П</a:t>
            </a:r>
            <a:r>
              <a:rPr lang="ru-RU" sz="1200" dirty="0" smtClean="0"/>
              <a:t>рофессиональная площадка «Эффективные социальные практики Ханты-Мансийского автономного</a:t>
            </a:r>
            <a:endParaRPr lang="ru-RU" sz="1200" dirty="0"/>
          </a:p>
          <a:p>
            <a:pPr>
              <a:lnSpc>
                <a:spcPts val="1300"/>
              </a:lnSpc>
            </a:pPr>
            <a:r>
              <a:rPr lang="ru-RU" sz="1400" dirty="0"/>
              <a:t> </a:t>
            </a:r>
            <a:r>
              <a:rPr lang="ru-RU" sz="1400" dirty="0" smtClean="0"/>
              <a:t>                                             </a:t>
            </a:r>
            <a:r>
              <a:rPr lang="ru-RU" sz="1200" dirty="0" smtClean="0"/>
              <a:t>округа-Югра </a:t>
            </a:r>
            <a:r>
              <a:rPr lang="ru-RU" sz="1200" dirty="0"/>
              <a:t>в интересах детей и семей с </a:t>
            </a:r>
            <a:r>
              <a:rPr lang="ru-RU" sz="1200" dirty="0" smtClean="0"/>
              <a:t>детьми</a:t>
            </a:r>
            <a:r>
              <a:rPr lang="ru-RU" sz="1200" b="1" dirty="0"/>
              <a:t> </a:t>
            </a:r>
            <a:endParaRPr lang="ru-RU" sz="1200" b="1" dirty="0" smtClean="0"/>
          </a:p>
          <a:p>
            <a:pPr>
              <a:lnSpc>
                <a:spcPts val="1300"/>
              </a:lnSpc>
            </a:pPr>
            <a:r>
              <a:rPr lang="ru-RU" sz="1200" b="1" dirty="0"/>
              <a:t> </a:t>
            </a:r>
            <a:r>
              <a:rPr lang="ru-RU" sz="1200" b="1" dirty="0" smtClean="0"/>
              <a:t>                                                   Э</a:t>
            </a:r>
            <a:r>
              <a:rPr lang="ru-RU" sz="1200" dirty="0" smtClean="0"/>
              <a:t>кспертный </a:t>
            </a:r>
            <a:r>
              <a:rPr lang="ru-RU" sz="1200" dirty="0"/>
              <a:t>клуб руководителей делегаций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5408" y="1458334"/>
            <a:ext cx="8790504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ru-RU" sz="1400" dirty="0" smtClean="0"/>
              <a:t>15.00-17.00    </a:t>
            </a:r>
            <a:r>
              <a:rPr lang="ru-RU" dirty="0" smtClean="0"/>
              <a:t>       </a:t>
            </a:r>
            <a:r>
              <a:rPr lang="ru-RU" sz="1200" b="1" dirty="0" smtClean="0"/>
              <a:t>М</a:t>
            </a:r>
            <a:r>
              <a:rPr lang="ru-RU" sz="1200" dirty="0" smtClean="0"/>
              <a:t>ероприятия </a:t>
            </a:r>
            <a:r>
              <a:rPr lang="ru-RU" sz="1200" dirty="0"/>
              <a:t>на региональных площадках </a:t>
            </a:r>
            <a:r>
              <a:rPr lang="ru-RU" sz="1200" dirty="0" smtClean="0"/>
              <a:t>форума</a:t>
            </a:r>
            <a:endParaRPr lang="ru-RU" dirty="0" smtClean="0"/>
          </a:p>
          <a:p>
            <a:pPr>
              <a:lnSpc>
                <a:spcPts val="1300"/>
              </a:lnSpc>
            </a:pPr>
            <a:r>
              <a:rPr lang="ru-RU" sz="1200" b="1" dirty="0" smtClean="0"/>
              <a:t>                                        П</a:t>
            </a:r>
            <a:r>
              <a:rPr lang="ru-RU" sz="1200" dirty="0" smtClean="0"/>
              <a:t>рограмма для участников форума, прибывших в Ханты-Мансийский автономный округ-Югра. </a:t>
            </a:r>
          </a:p>
          <a:p>
            <a:pPr>
              <a:lnSpc>
                <a:spcPts val="13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                                   </a:t>
            </a:r>
            <a:r>
              <a:rPr lang="ru-RU" sz="1200" b="1" dirty="0" smtClean="0"/>
              <a:t>Р</a:t>
            </a:r>
            <a:r>
              <a:rPr lang="ru-RU" sz="1200" dirty="0" smtClean="0"/>
              <a:t>абота «Зала друзей</a:t>
            </a:r>
            <a:r>
              <a:rPr lang="ru-RU" sz="1200" dirty="0"/>
              <a:t>»</a:t>
            </a:r>
          </a:p>
          <a:p>
            <a:pPr>
              <a:lnSpc>
                <a:spcPts val="1400"/>
              </a:lnSpc>
            </a:pP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81736" y="2035345"/>
            <a:ext cx="8795800" cy="167852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2 день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6461" y="2220466"/>
            <a:ext cx="8809406" cy="1708138"/>
          </a:xfrm>
          <a:prstGeom prst="rect">
            <a:avLst/>
          </a:prstGeom>
          <a:gradFill flip="none" rotWithShape="1">
            <a:gsLst>
              <a:gs pos="0">
                <a:srgbClr val="CCF6C6"/>
              </a:gs>
              <a:gs pos="100000">
                <a:srgbClr val="8BEA7E">
                  <a:lumMod val="45000"/>
                  <a:lumOff val="55000"/>
                </a:srgb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91423" y="2255868"/>
            <a:ext cx="8777636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40"/>
              </a:lnSpc>
            </a:pPr>
            <a:r>
              <a:rPr lang="ru-RU" sz="1400" dirty="0" smtClean="0"/>
              <a:t>9.00-11.00</a:t>
            </a:r>
            <a:r>
              <a:rPr lang="ru-RU" dirty="0" smtClean="0"/>
              <a:t>                   </a:t>
            </a:r>
            <a:r>
              <a:rPr lang="ru-RU" sz="1200" b="1" dirty="0" smtClean="0"/>
              <a:t>К</a:t>
            </a:r>
            <a:r>
              <a:rPr lang="ru-RU" sz="1200" dirty="0" smtClean="0"/>
              <a:t>онференция </a:t>
            </a:r>
            <a:r>
              <a:rPr lang="ru-RU" sz="1200" dirty="0"/>
              <a:t>«Сохранение и восстановление семейного </a:t>
            </a:r>
            <a:r>
              <a:rPr lang="ru-RU" sz="1200" dirty="0" smtClean="0"/>
              <a:t>окружения ребенка. Эффективные </a:t>
            </a:r>
          </a:p>
          <a:p>
            <a:pPr>
              <a:lnSpc>
                <a:spcPts val="1440"/>
              </a:lnSpc>
            </a:pPr>
            <a:r>
              <a:rPr lang="ru-RU" sz="1200" dirty="0" smtClean="0"/>
              <a:t>                                                   профессиональные </a:t>
            </a:r>
            <a:r>
              <a:rPr lang="ru-RU" sz="1200" dirty="0"/>
              <a:t>способы содействия»</a:t>
            </a:r>
          </a:p>
          <a:p>
            <a:pPr>
              <a:lnSpc>
                <a:spcPts val="1440"/>
              </a:lnSpc>
            </a:pPr>
            <a:r>
              <a:rPr lang="ru-RU" sz="1200" dirty="0" smtClean="0"/>
              <a:t>                                                   </a:t>
            </a:r>
            <a:r>
              <a:rPr lang="ru-RU" sz="1200" b="1" dirty="0" smtClean="0"/>
              <a:t>К</a:t>
            </a:r>
            <a:r>
              <a:rPr lang="ru-RU" sz="1200" dirty="0" smtClean="0"/>
              <a:t>луб директоров организаций – носителей лучших социальных практик</a:t>
            </a:r>
          </a:p>
          <a:p>
            <a:pPr>
              <a:lnSpc>
                <a:spcPts val="144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                                              </a:t>
            </a:r>
            <a:r>
              <a:rPr lang="ru-RU" sz="1200" b="1" dirty="0" smtClean="0"/>
              <a:t>М</a:t>
            </a:r>
            <a:r>
              <a:rPr lang="ru-RU" sz="1200" dirty="0" smtClean="0"/>
              <a:t>униципальная гостиная</a:t>
            </a:r>
            <a:endParaRPr lang="ru-RU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166461" y="2977989"/>
            <a:ext cx="8777636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 smtClean="0"/>
              <a:t>11.00-13.00</a:t>
            </a:r>
            <a:r>
              <a:rPr lang="ru-RU" dirty="0" smtClean="0"/>
              <a:t>                  </a:t>
            </a:r>
            <a:r>
              <a:rPr lang="ru-RU" sz="1200" b="1" dirty="0"/>
              <a:t>Э</a:t>
            </a:r>
            <a:r>
              <a:rPr lang="ru-RU" sz="1200" dirty="0" smtClean="0"/>
              <a:t>кспертная сессия </a:t>
            </a:r>
            <a:r>
              <a:rPr lang="ru-RU" sz="1200" dirty="0"/>
              <a:t>«Социальное сопровождение семей с детьми. </a:t>
            </a:r>
            <a:r>
              <a:rPr lang="ru-RU" sz="1200" dirty="0" smtClean="0"/>
              <a:t>Объединение ресурсов и</a:t>
            </a:r>
          </a:p>
          <a:p>
            <a:pPr>
              <a:lnSpc>
                <a:spcPts val="14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                                               возможностей</a:t>
            </a:r>
            <a:r>
              <a:rPr lang="ru-RU" sz="1200" dirty="0"/>
              <a:t>»</a:t>
            </a:r>
            <a:endParaRPr lang="ru-RU" sz="12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181168" y="3297661"/>
            <a:ext cx="8760363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ru-RU" sz="1400" dirty="0" smtClean="0"/>
              <a:t>15.00-17.00</a:t>
            </a:r>
            <a:r>
              <a:rPr lang="ru-RU" dirty="0" smtClean="0"/>
              <a:t>          </a:t>
            </a:r>
            <a:r>
              <a:rPr lang="ru-RU" sz="1200" b="1" dirty="0"/>
              <a:t>М</a:t>
            </a:r>
            <a:r>
              <a:rPr lang="ru-RU" sz="1200" dirty="0"/>
              <a:t>ероприятия на региональных площадках форума</a:t>
            </a:r>
          </a:p>
          <a:p>
            <a:pPr>
              <a:lnSpc>
                <a:spcPts val="1300"/>
              </a:lnSpc>
            </a:pPr>
            <a:r>
              <a:rPr lang="ru-RU" sz="1200" b="1" dirty="0"/>
              <a:t>                                        П</a:t>
            </a:r>
            <a:r>
              <a:rPr lang="ru-RU" sz="1200" dirty="0"/>
              <a:t>рограмма для участников форума, прибывших в Ханты-Мансийский автономный округ-Югра. </a:t>
            </a:r>
          </a:p>
          <a:p>
            <a:pPr>
              <a:lnSpc>
                <a:spcPts val="1300"/>
              </a:lnSpc>
            </a:pPr>
            <a:r>
              <a:rPr lang="ru-RU" sz="1200" dirty="0"/>
              <a:t>                                        </a:t>
            </a:r>
            <a:r>
              <a:rPr lang="ru-RU" sz="1200" b="1" dirty="0"/>
              <a:t>Р</a:t>
            </a:r>
            <a:r>
              <a:rPr lang="ru-RU" sz="1200" dirty="0"/>
              <a:t>абота «Зала друзей»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2334" y="3952531"/>
            <a:ext cx="8788507" cy="216023"/>
          </a:xfrm>
          <a:prstGeom prst="rect">
            <a:avLst/>
          </a:prstGeom>
          <a:solidFill>
            <a:srgbClr val="F1F98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3 день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3109" y="4168554"/>
            <a:ext cx="8807732" cy="1845870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125211" y="4193464"/>
            <a:ext cx="8844678" cy="819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dirty="0" smtClean="0"/>
              <a:t>9.00-11.00</a:t>
            </a:r>
            <a:r>
              <a:rPr lang="ru-RU" sz="1600" dirty="0" smtClean="0"/>
              <a:t>                      </a:t>
            </a:r>
            <a:r>
              <a:rPr lang="ru-RU" sz="1200" b="1" dirty="0" smtClean="0"/>
              <a:t>Э</a:t>
            </a:r>
            <a:r>
              <a:rPr lang="ru-RU" sz="1200" dirty="0" smtClean="0"/>
              <a:t>кспертная сессия </a:t>
            </a:r>
            <a:r>
              <a:rPr lang="ru-RU" sz="1200" dirty="0"/>
              <a:t>«Ранняя помощь. Развитие современных социальных </a:t>
            </a:r>
            <a:r>
              <a:rPr lang="ru-RU" sz="1200" dirty="0" smtClean="0"/>
              <a:t>практик»</a:t>
            </a:r>
          </a:p>
          <a:p>
            <a:pPr>
              <a:lnSpc>
                <a:spcPts val="14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                                              </a:t>
            </a:r>
            <a:r>
              <a:rPr lang="ru-RU" sz="1200" b="1" dirty="0" smtClean="0"/>
              <a:t>Д</a:t>
            </a:r>
            <a:r>
              <a:rPr lang="ru-RU" sz="1200" dirty="0" smtClean="0"/>
              <a:t>искуссия </a:t>
            </a:r>
            <a:r>
              <a:rPr lang="ru-RU" sz="1200" dirty="0"/>
              <a:t>«Безопасное детство. Условия. Меры обеспечения. Помощь</a:t>
            </a:r>
            <a:r>
              <a:rPr lang="ru-RU" sz="1200" dirty="0" smtClean="0"/>
              <a:t>»</a:t>
            </a:r>
          </a:p>
          <a:p>
            <a:pPr>
              <a:lnSpc>
                <a:spcPts val="14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                                              </a:t>
            </a:r>
            <a:r>
              <a:rPr lang="ru-RU" sz="1200" b="1" dirty="0" smtClean="0"/>
              <a:t>В</a:t>
            </a:r>
            <a:r>
              <a:rPr lang="ru-RU" sz="1200" dirty="0" smtClean="0"/>
              <a:t>сероссийский семинар-совещание руководителей </a:t>
            </a:r>
            <a:r>
              <a:rPr lang="ru-RU" sz="1200" dirty="0"/>
              <a:t>и специалистов служб </a:t>
            </a:r>
            <a:r>
              <a:rPr lang="ru-RU" sz="1200" dirty="0" smtClean="0"/>
              <a:t>ДТД</a:t>
            </a:r>
          </a:p>
          <a:p>
            <a:pPr>
              <a:lnSpc>
                <a:spcPts val="14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                                              </a:t>
            </a:r>
            <a:r>
              <a:rPr lang="ru-RU" sz="1200" b="1" dirty="0" smtClean="0"/>
              <a:t>Э</a:t>
            </a:r>
            <a:r>
              <a:rPr lang="ru-RU" sz="1200" dirty="0" smtClean="0"/>
              <a:t>кспертный </a:t>
            </a:r>
            <a:r>
              <a:rPr lang="ru-RU" sz="1200" dirty="0"/>
              <a:t>клуб руководителей </a:t>
            </a:r>
            <a:r>
              <a:rPr lang="ru-RU" sz="1200" dirty="0" smtClean="0"/>
              <a:t>делегаций                                               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120974" y="4875208"/>
            <a:ext cx="878304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1400" dirty="0" smtClean="0"/>
              <a:t>11.00-13.00                       </a:t>
            </a:r>
            <a:r>
              <a:rPr lang="ru-RU" sz="1200" b="1" dirty="0"/>
              <a:t>Э</a:t>
            </a:r>
            <a:r>
              <a:rPr lang="ru-RU" sz="1200" dirty="0"/>
              <a:t>кспертно-консультационный совет «Развитие партнерства Фонда, органов исполнительной власти, </a:t>
            </a:r>
            <a:endParaRPr lang="ru-RU" sz="1200" dirty="0" smtClean="0"/>
          </a:p>
          <a:p>
            <a:pPr>
              <a:lnSpc>
                <a:spcPts val="15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                                              субъектов </a:t>
            </a:r>
            <a:r>
              <a:rPr lang="ru-RU" sz="1200" dirty="0"/>
              <a:t>Российской Федерации, муниципалитетов и организаций. 2021-2023</a:t>
            </a:r>
            <a:r>
              <a:rPr lang="ru-RU" sz="1200" dirty="0" smtClean="0"/>
              <a:t>» </a:t>
            </a:r>
          </a:p>
          <a:p>
            <a:pPr>
              <a:lnSpc>
                <a:spcPts val="1500"/>
              </a:lnSpc>
            </a:pPr>
            <a:r>
              <a:rPr lang="ru-RU" sz="1200" dirty="0"/>
              <a:t> </a:t>
            </a:r>
            <a:r>
              <a:rPr lang="ru-RU" sz="1200" dirty="0" smtClean="0"/>
              <a:t>                                                  Мастер-класс </a:t>
            </a:r>
            <a:r>
              <a:rPr lang="ru-RU" sz="1200" dirty="0"/>
              <a:t>«</a:t>
            </a:r>
            <a:r>
              <a:rPr lang="ru-RU" sz="1200" b="1" dirty="0"/>
              <a:t>П</a:t>
            </a:r>
            <a:r>
              <a:rPr lang="ru-RU" sz="1200" dirty="0"/>
              <a:t>редставление результатов проектной деятельности </a:t>
            </a:r>
            <a:r>
              <a:rPr lang="ru-RU" sz="1200" dirty="0" smtClean="0"/>
              <a:t>»                                                   </a:t>
            </a:r>
          </a:p>
          <a:p>
            <a:pPr>
              <a:lnSpc>
                <a:spcPts val="1500"/>
              </a:lnSpc>
            </a:pPr>
            <a:r>
              <a:rPr lang="ru-RU" sz="1200" dirty="0" smtClean="0"/>
              <a:t>    </a:t>
            </a:r>
            <a:endParaRPr lang="ru-RU" sz="1200" dirty="0"/>
          </a:p>
          <a:p>
            <a:pPr>
              <a:lnSpc>
                <a:spcPts val="1500"/>
              </a:lnSpc>
            </a:pPr>
            <a:endParaRPr lang="ru-RU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134636" y="5439174"/>
            <a:ext cx="8760363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ru-RU" sz="1400" dirty="0" smtClean="0"/>
              <a:t>15.00-17.00    </a:t>
            </a:r>
            <a:r>
              <a:rPr lang="ru-RU" dirty="0" smtClean="0"/>
              <a:t>        </a:t>
            </a:r>
            <a:r>
              <a:rPr lang="ru-RU" sz="1200" b="1" dirty="0"/>
              <a:t>М</a:t>
            </a:r>
            <a:r>
              <a:rPr lang="ru-RU" sz="1200" dirty="0"/>
              <a:t>ероприятия на региональных площадках форума</a:t>
            </a:r>
          </a:p>
          <a:p>
            <a:pPr>
              <a:lnSpc>
                <a:spcPts val="1300"/>
              </a:lnSpc>
            </a:pPr>
            <a:r>
              <a:rPr lang="ru-RU" sz="1200" b="1" dirty="0"/>
              <a:t>                                       </a:t>
            </a:r>
            <a:r>
              <a:rPr lang="ru-RU" sz="1200" b="1" dirty="0" smtClean="0"/>
              <a:t>  </a:t>
            </a:r>
            <a:r>
              <a:rPr lang="ru-RU" sz="1200" b="1" dirty="0"/>
              <a:t>П</a:t>
            </a:r>
            <a:r>
              <a:rPr lang="ru-RU" sz="1200" dirty="0"/>
              <a:t>рограмма для участников форума, прибывших в Ханты-Мансийский автономный округ-Югра. </a:t>
            </a:r>
          </a:p>
          <a:p>
            <a:pPr>
              <a:lnSpc>
                <a:spcPts val="1300"/>
              </a:lnSpc>
            </a:pPr>
            <a:r>
              <a:rPr lang="ru-RU" sz="1200" dirty="0"/>
              <a:t>                                       </a:t>
            </a:r>
            <a:r>
              <a:rPr lang="ru-RU" sz="1200" dirty="0" smtClean="0"/>
              <a:t>  </a:t>
            </a:r>
            <a:r>
              <a:rPr lang="ru-RU" sz="1200" b="1" dirty="0"/>
              <a:t>Р</a:t>
            </a:r>
            <a:r>
              <a:rPr lang="ru-RU" sz="1200" dirty="0"/>
              <a:t>абота «Зала друзей»</a:t>
            </a:r>
          </a:p>
          <a:p>
            <a:pPr>
              <a:lnSpc>
                <a:spcPts val="1400"/>
              </a:lnSpc>
            </a:pPr>
            <a:endParaRPr lang="ru-RU" sz="12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76364" y="6014424"/>
            <a:ext cx="8500665" cy="174716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4</a:t>
            </a:r>
            <a:r>
              <a:rPr lang="ru-RU" sz="1200" b="1" dirty="0" smtClean="0">
                <a:solidFill>
                  <a:schemeClr val="tx1"/>
                </a:solidFill>
              </a:rPr>
              <a:t> день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1681" y="6189140"/>
            <a:ext cx="8514775" cy="552228"/>
          </a:xfrm>
          <a:prstGeom prst="rect">
            <a:avLst/>
          </a:prstGeom>
          <a:gradFill flip="none" rotWithShape="1">
            <a:gsLst>
              <a:gs pos="0">
                <a:srgbClr val="CCF6C6"/>
              </a:gs>
              <a:gs pos="100000">
                <a:srgbClr val="8BEA7E">
                  <a:lumMod val="45000"/>
                  <a:lumOff val="55000"/>
                </a:srgb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75792" y="6203069"/>
            <a:ext cx="8750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10.00</a:t>
            </a:r>
            <a:r>
              <a:rPr lang="ru-RU" dirty="0" smtClean="0"/>
              <a:t>                         </a:t>
            </a:r>
            <a:r>
              <a:rPr lang="ru-RU" sz="1200" b="1" dirty="0" smtClean="0"/>
              <a:t>Ц</a:t>
            </a:r>
            <a:r>
              <a:rPr lang="ru-RU" sz="1200" dirty="0" smtClean="0"/>
              <a:t>еремония профессионального признания</a:t>
            </a:r>
            <a:endParaRPr lang="ru-RU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181168" y="6433591"/>
            <a:ext cx="87981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12.00-14.00                     </a:t>
            </a:r>
            <a:r>
              <a:rPr lang="ru-RU" sz="1200" b="1" dirty="0" smtClean="0"/>
              <a:t>М</a:t>
            </a:r>
            <a:r>
              <a:rPr lang="ru-RU" sz="1200" dirty="0" smtClean="0"/>
              <a:t>ероприятия на региональных площадках форума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 rot="16200000" flipV="1">
            <a:off x="8724398" y="6666857"/>
            <a:ext cx="340090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8875620" y="65239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450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29550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Площадки проведения </a:t>
            </a:r>
            <a:r>
              <a:rPr lang="en-US" b="1" dirty="0" smtClean="0"/>
              <a:t>XII</a:t>
            </a:r>
            <a:r>
              <a:rPr lang="ru-RU" b="1" dirty="0" smtClean="0"/>
              <a:t> Всероссийского форума «Вместе – ради детей!»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1034576"/>
            <a:ext cx="5040560" cy="864095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11760" y="2420885"/>
            <a:ext cx="5040560" cy="864095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691680" y="1143457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Город Сургут. </a:t>
            </a:r>
          </a:p>
          <a:p>
            <a:pPr algn="ctr"/>
            <a:r>
              <a:rPr lang="ru-RU" dirty="0" smtClean="0"/>
              <a:t>Ханты-Мансийский автономный округ – Югра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11760" y="5310500"/>
            <a:ext cx="5040560" cy="864095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79330" y="3861047"/>
            <a:ext cx="5040560" cy="864095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75791" y="488787"/>
            <a:ext cx="8760363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483768" y="2529766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Э</a:t>
            </a:r>
            <a:r>
              <a:rPr lang="ru-RU" dirty="0" smtClean="0"/>
              <a:t>лектронный ресурс </a:t>
            </a:r>
            <a:r>
              <a:rPr lang="en-US" dirty="0"/>
              <a:t>XII</a:t>
            </a:r>
            <a:r>
              <a:rPr lang="ru-RU" dirty="0"/>
              <a:t> Всероссийского форума «Вместе – ради детей</a:t>
            </a:r>
            <a:r>
              <a:rPr lang="ru-RU" dirty="0" smtClean="0"/>
              <a:t>!»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763688" y="3969928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Города субъектов Российской Федерации – участников форума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483768" y="5419381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Электронные ресурсы в субъектах</a:t>
            </a:r>
          </a:p>
          <a:p>
            <a:pPr algn="ctr"/>
            <a:r>
              <a:rPr lang="ru-RU" dirty="0" smtClean="0"/>
              <a:t>Российской Федерации</a:t>
            </a:r>
          </a:p>
        </p:txBody>
      </p:sp>
      <p:sp>
        <p:nvSpPr>
          <p:cNvPr id="14" name="Прямоугольник 13"/>
          <p:cNvSpPr/>
          <p:nvPr/>
        </p:nvSpPr>
        <p:spPr>
          <a:xfrm rot="16200000" flipV="1">
            <a:off x="8678678" y="6666857"/>
            <a:ext cx="340090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8871583" y="64971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5415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87108" y="1410964"/>
            <a:ext cx="7485292" cy="843770"/>
          </a:xfrm>
          <a:prstGeom prst="rect">
            <a:avLst/>
          </a:prstGeom>
          <a:gradFill flip="none" rotWithShape="1">
            <a:gsLst>
              <a:gs pos="0">
                <a:srgbClr val="CCF6C6"/>
              </a:gs>
              <a:gs pos="100000">
                <a:srgbClr val="8BEA7E">
                  <a:lumMod val="45000"/>
                  <a:lumOff val="55000"/>
                </a:srgb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87109" y="5013176"/>
            <a:ext cx="7485291" cy="832703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6246" y="10482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Электронный ресурс </a:t>
            </a:r>
            <a:r>
              <a:rPr lang="en-US" b="1" dirty="0" smtClean="0"/>
              <a:t>XII </a:t>
            </a:r>
            <a:r>
              <a:rPr lang="ru-RU" b="1" dirty="0" smtClean="0"/>
              <a:t>Всероссийского форума </a:t>
            </a:r>
            <a:r>
              <a:rPr lang="ru-RU" b="1" dirty="0"/>
              <a:t>«Вместе – ради детей!»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175791" y="333647"/>
            <a:ext cx="8760363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520355"/>
            <a:ext cx="7423764" cy="864095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99592" y="1663572"/>
            <a:ext cx="69487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Программа мероприятий форума.  Онлайн-трансляция мероприятий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87623" y="2308265"/>
            <a:ext cx="7415955" cy="832703"/>
          </a:xfrm>
          <a:prstGeom prst="rect">
            <a:avLst/>
          </a:prstGeom>
          <a:solidFill>
            <a:srgbClr val="A5EF9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1393378" y="2555339"/>
            <a:ext cx="6671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Электронная выставка делегаций и организаторов форума </a:t>
            </a:r>
            <a:endParaRPr lang="ru-RU" sz="1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187622" y="4124561"/>
            <a:ext cx="7416825" cy="843770"/>
          </a:xfrm>
          <a:prstGeom prst="rect">
            <a:avLst/>
          </a:prstGeom>
          <a:gradFill flip="none" rotWithShape="1">
            <a:gsLst>
              <a:gs pos="0">
                <a:srgbClr val="CCF6C6"/>
              </a:gs>
              <a:gs pos="100000">
                <a:srgbClr val="8BEA7E">
                  <a:lumMod val="45000"/>
                  <a:lumOff val="55000"/>
                </a:srgb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90507" y="3212977"/>
            <a:ext cx="7481893" cy="864095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1315281" y="3473508"/>
            <a:ext cx="6671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Чат для участников форума</a:t>
            </a:r>
            <a:endParaRPr lang="ru-RU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1393378" y="4377169"/>
            <a:ext cx="6671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«</a:t>
            </a:r>
            <a:r>
              <a:rPr lang="ru-RU" sz="1600" dirty="0"/>
              <a:t>Л</a:t>
            </a:r>
            <a:r>
              <a:rPr lang="ru-RU" sz="1600" dirty="0" smtClean="0"/>
              <a:t>ента новостей» форума. Детский пресс-центр </a:t>
            </a:r>
            <a:endParaRPr lang="ru-RU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1446192" y="5260250"/>
            <a:ext cx="6671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err="1" smtClean="0"/>
              <a:t>Номинирование</a:t>
            </a:r>
            <a:r>
              <a:rPr lang="ru-RU" sz="1600" dirty="0" smtClean="0"/>
              <a:t> лучших социальных практик</a:t>
            </a:r>
            <a:endParaRPr lang="ru-RU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1393378" y="783125"/>
            <a:ext cx="6671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Р</a:t>
            </a:r>
            <a:r>
              <a:rPr lang="ru-RU" sz="1600" dirty="0" smtClean="0"/>
              <a:t>егистрация участников мероприятий 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187624" y="5877272"/>
            <a:ext cx="7415954" cy="864095"/>
          </a:xfrm>
          <a:prstGeom prst="rect">
            <a:avLst/>
          </a:prstGeom>
          <a:solidFill>
            <a:srgbClr val="ECFAA8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267744" y="6093296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Поисковая система по ключевым «тегам»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 rot="16200000" flipV="1">
            <a:off x="8724398" y="6666857"/>
            <a:ext cx="340090" cy="45719"/>
          </a:xfrm>
          <a:prstGeom prst="rect">
            <a:avLst/>
          </a:prstGeom>
          <a:solidFill>
            <a:srgbClr val="A5E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882193" y="65066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37037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4576</TotalTime>
  <Words>724</Words>
  <Application>Microsoft Office PowerPoint</Application>
  <PresentationFormat>Экран (4:3)</PresentationFormat>
  <Paragraphs>114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Артамонова Екатерина Вадимовна</dc:creator>
  <cp:lastModifiedBy>Зенина Оксана Николаевна</cp:lastModifiedBy>
  <cp:revision>57</cp:revision>
  <cp:lastPrinted>2021-02-18T06:51:40Z</cp:lastPrinted>
  <dcterms:created xsi:type="dcterms:W3CDTF">2021-02-15T07:35:25Z</dcterms:created>
  <dcterms:modified xsi:type="dcterms:W3CDTF">2021-08-20T06:30:13Z</dcterms:modified>
</cp:coreProperties>
</file>